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66" r:id="rId13"/>
    <p:sldId id="267" r:id="rId14"/>
    <p:sldId id="268" r:id="rId15"/>
    <p:sldId id="269" r:id="rId16"/>
    <p:sldId id="272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772400" cy="1829761"/>
          </a:xfrm>
        </p:spPr>
        <p:txBody>
          <a:bodyPr/>
          <a:lstStyle/>
          <a:p>
            <a:r>
              <a:rPr lang="en-US" dirty="0" smtClean="0"/>
              <a:t>PRETERM LABOUR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228600" y="5486400"/>
            <a:ext cx="7854950" cy="1371600"/>
          </a:xfrm>
        </p:spPr>
        <p:txBody>
          <a:bodyPr>
            <a:normAutofit/>
          </a:bodyPr>
          <a:lstStyle/>
          <a:p>
            <a:pPr marR="0" algn="l">
              <a:lnSpc>
                <a:spcPct val="80000"/>
              </a:lnSpc>
            </a:pPr>
            <a:r>
              <a:rPr lang="en-US" sz="2200" dirty="0" err="1" smtClean="0">
                <a:solidFill>
                  <a:schemeClr val="bg2">
                    <a:lumMod val="90000"/>
                  </a:schemeClr>
                </a:solidFill>
              </a:rPr>
              <a:t>Dr</a:t>
            </a:r>
            <a:r>
              <a:rPr lang="en-US" sz="22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bg2">
                    <a:lumMod val="90000"/>
                  </a:schemeClr>
                </a:solidFill>
              </a:rPr>
              <a:t>Shanthi</a:t>
            </a:r>
            <a:r>
              <a:rPr lang="en-US" sz="2200" dirty="0" smtClean="0">
                <a:solidFill>
                  <a:schemeClr val="bg2">
                    <a:lumMod val="90000"/>
                  </a:schemeClr>
                </a:solidFill>
              </a:rPr>
              <a:t> Serene </a:t>
            </a:r>
            <a:r>
              <a:rPr lang="en-US" sz="2200" dirty="0" err="1" smtClean="0">
                <a:solidFill>
                  <a:schemeClr val="bg2">
                    <a:lumMod val="90000"/>
                  </a:schemeClr>
                </a:solidFill>
              </a:rPr>
              <a:t>Sylum</a:t>
            </a:r>
            <a:r>
              <a:rPr lang="en-US" sz="2200" dirty="0" smtClean="0">
                <a:solidFill>
                  <a:schemeClr val="bg2">
                    <a:lumMod val="90000"/>
                  </a:schemeClr>
                </a:solidFill>
              </a:rPr>
              <a:t> V</a:t>
            </a:r>
          </a:p>
          <a:p>
            <a:pPr marR="0" algn="l">
              <a:lnSpc>
                <a:spcPct val="80000"/>
              </a:lnSpc>
            </a:pPr>
            <a:r>
              <a:rPr lang="en-US" sz="2200" dirty="0" smtClean="0">
                <a:solidFill>
                  <a:schemeClr val="bg2">
                    <a:lumMod val="90000"/>
                  </a:schemeClr>
                </a:solidFill>
              </a:rPr>
              <a:t>Professor and Head</a:t>
            </a:r>
          </a:p>
          <a:p>
            <a:pPr marR="0" algn="l">
              <a:lnSpc>
                <a:spcPct val="80000"/>
              </a:lnSpc>
            </a:pPr>
            <a:r>
              <a:rPr lang="en-US" sz="2200" dirty="0" smtClean="0">
                <a:solidFill>
                  <a:schemeClr val="bg2">
                    <a:lumMod val="90000"/>
                  </a:schemeClr>
                </a:solidFill>
              </a:rPr>
              <a:t>Dept. Obstetrics and Gynaecology</a:t>
            </a:r>
          </a:p>
          <a:p>
            <a:pPr marR="0" algn="l">
              <a:lnSpc>
                <a:spcPct val="80000"/>
              </a:lnSpc>
            </a:pPr>
            <a:r>
              <a:rPr lang="en-US" sz="2200" dirty="0" smtClean="0">
                <a:solidFill>
                  <a:schemeClr val="bg2">
                    <a:lumMod val="90000"/>
                  </a:schemeClr>
                </a:solidFill>
              </a:rPr>
              <a:t>SKHMC </a:t>
            </a:r>
            <a:r>
              <a:rPr lang="en-US" sz="2200" dirty="0" err="1" smtClean="0">
                <a:solidFill>
                  <a:schemeClr val="bg2">
                    <a:lumMod val="90000"/>
                  </a:schemeClr>
                </a:solidFill>
              </a:rPr>
              <a:t>Kulasekharam</a:t>
            </a:r>
            <a:endParaRPr lang="en-US" sz="2200" dirty="0" smtClean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570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924800" cy="5334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A. Clinical predictors:</a:t>
            </a:r>
          </a:p>
          <a:p>
            <a:r>
              <a:rPr lang="en-US" b="1" dirty="0" smtClean="0"/>
              <a:t> (</a:t>
            </a:r>
            <a:r>
              <a:rPr lang="en-US" b="1" dirty="0" err="1" smtClean="0"/>
              <a:t>i</a:t>
            </a:r>
            <a:r>
              <a:rPr lang="en-US" b="1" dirty="0" smtClean="0"/>
              <a:t>) History of prior preterm birth;</a:t>
            </a:r>
          </a:p>
          <a:p>
            <a:r>
              <a:rPr lang="en-US" b="1" dirty="0" smtClean="0"/>
              <a:t> (ii) Multiple </a:t>
            </a:r>
            <a:r>
              <a:rPr lang="en-US" dirty="0" smtClean="0"/>
              <a:t>pregnancy; </a:t>
            </a:r>
          </a:p>
          <a:p>
            <a:r>
              <a:rPr lang="en-US" dirty="0" smtClean="0"/>
              <a:t>(iii) Presence of genital tract infection</a:t>
            </a:r>
          </a:p>
          <a:p>
            <a:r>
              <a:rPr lang="en-US" dirty="0" smtClean="0"/>
              <a:t> (iv) Symptoms of 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B. Biophysical predictors:</a:t>
            </a:r>
          </a:p>
          <a:p>
            <a:r>
              <a:rPr lang="en-US" b="1" dirty="0" smtClean="0"/>
              <a:t> (</a:t>
            </a:r>
            <a:r>
              <a:rPr lang="en-US" b="1" dirty="0" err="1" smtClean="0"/>
              <a:t>i</a:t>
            </a:r>
            <a:r>
              <a:rPr lang="en-US" b="1" dirty="0" smtClean="0"/>
              <a:t>) Uterine contractions (UC) &gt; 4/hr</a:t>
            </a:r>
          </a:p>
          <a:p>
            <a:r>
              <a:rPr lang="en-US" b="1" dirty="0" smtClean="0"/>
              <a:t> (ii) Bishop score &gt; 4</a:t>
            </a:r>
          </a:p>
          <a:p>
            <a:r>
              <a:rPr lang="en-US" b="1" dirty="0" smtClean="0"/>
              <a:t> (iii) Cervical length (TVS) </a:t>
            </a:r>
            <a:r>
              <a:rPr lang="en-US" dirty="0" smtClean="0"/>
              <a:t>&lt; 25 mm.</a:t>
            </a:r>
          </a:p>
          <a:p>
            <a:pPr marL="109728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8153400" cy="70408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Predictors of preterm labor: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736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69091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C. Biochemical predictors: </a:t>
            </a:r>
          </a:p>
          <a:p>
            <a:r>
              <a:rPr lang="en-US" b="1" dirty="0"/>
              <a:t>(i) Fetal </a:t>
            </a:r>
            <a:r>
              <a:rPr lang="en-US" b="1" dirty="0" err="1"/>
              <a:t>fibronectin</a:t>
            </a:r>
            <a:r>
              <a:rPr lang="en-US" b="1" dirty="0"/>
              <a:t> (</a:t>
            </a:r>
            <a:r>
              <a:rPr lang="en-US" b="1" dirty="0" err="1"/>
              <a:t>fFN</a:t>
            </a:r>
            <a:r>
              <a:rPr lang="en-US" b="1" dirty="0"/>
              <a:t>) in </a:t>
            </a:r>
            <a:r>
              <a:rPr lang="en-US" b="1" dirty="0" err="1"/>
              <a:t>cervicovaginal</a:t>
            </a:r>
            <a:r>
              <a:rPr lang="en-US" b="1" dirty="0"/>
              <a:t> discharge. </a:t>
            </a:r>
          </a:p>
          <a:p>
            <a:r>
              <a:rPr lang="en-US" b="1" dirty="0" err="1">
                <a:solidFill>
                  <a:srgbClr val="FF0000"/>
                </a:solidFill>
              </a:rPr>
              <a:t>Fibronectin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is a glycoprotein that binds the fetal membranes to the decidua. </a:t>
            </a:r>
          </a:p>
          <a:p>
            <a:pPr>
              <a:buNone/>
            </a:pPr>
            <a:r>
              <a:rPr lang="en-US" b="1" dirty="0"/>
              <a:t>	Normally it is found in the </a:t>
            </a:r>
            <a:r>
              <a:rPr lang="en-US" dirty="0" err="1"/>
              <a:t>cervicovaginal</a:t>
            </a:r>
            <a:r>
              <a:rPr lang="en-US" dirty="0"/>
              <a:t> discharge before 22 weeks and again after 37 weeks of pregnancy.</a:t>
            </a:r>
          </a:p>
          <a:p>
            <a:pPr>
              <a:buNone/>
            </a:pPr>
            <a:r>
              <a:rPr lang="en-US" dirty="0"/>
              <a:t>	 Presence of </a:t>
            </a:r>
            <a:r>
              <a:rPr lang="en-US" dirty="0" err="1"/>
              <a:t>fibronectin</a:t>
            </a:r>
            <a:r>
              <a:rPr lang="en-US" dirty="0"/>
              <a:t> in the </a:t>
            </a:r>
            <a:r>
              <a:rPr lang="en-US" dirty="0" err="1"/>
              <a:t>cervicovaginal</a:t>
            </a:r>
            <a:r>
              <a:rPr lang="en-US" dirty="0"/>
              <a:t> discharge </a:t>
            </a:r>
            <a:r>
              <a:rPr lang="en-US" b="1" dirty="0"/>
              <a:t>between 24 weeks and 34 weeks is a predictor of preterm labor. </a:t>
            </a:r>
          </a:p>
          <a:p>
            <a:pPr>
              <a:buNone/>
            </a:pPr>
            <a:r>
              <a:rPr lang="en-US" b="1" dirty="0"/>
              <a:t>When </a:t>
            </a:r>
            <a:r>
              <a:rPr lang="en-US" dirty="0"/>
              <a:t>the test is negative it reassures that delivery will not occur within next 7 days.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69430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50%, the cause remains unknown. </a:t>
            </a:r>
          </a:p>
          <a:p>
            <a:r>
              <a:rPr lang="en-US" dirty="0" smtClean="0"/>
              <a:t>Among the remaining complicated groups, decision has to be taken whether to allow the pregnancy to continue or not. </a:t>
            </a:r>
          </a:p>
          <a:p>
            <a:r>
              <a:rPr lang="en-US" dirty="0" smtClean="0"/>
              <a:t>The risk of delivery of a low birth weight baby has to be weighed against the risks involved to the fetus and/or to the mother in continued pregnancy.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PREVENTION OF PRETERM LABOR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611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following guidelines are adopted: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Primary care </a:t>
            </a:r>
            <a:r>
              <a:rPr lang="en-US" b="1" dirty="0" smtClean="0"/>
              <a:t>is aimed to reduce the incidence of preterm labor by reducing the high-risk factors </a:t>
            </a:r>
            <a:r>
              <a:rPr lang="en-US" dirty="0" smtClean="0"/>
              <a:t>(e.g. infection, etc.).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Secondary care </a:t>
            </a:r>
            <a:r>
              <a:rPr lang="en-US" b="1" dirty="0" smtClean="0"/>
              <a:t>includes screening tests for early detection and prophylactic treatment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Tertiary care </a:t>
            </a:r>
            <a:r>
              <a:rPr lang="en-US" b="1" dirty="0" smtClean="0"/>
              <a:t>is aimed to reduce the </a:t>
            </a:r>
            <a:r>
              <a:rPr lang="en-US" b="1" dirty="0" err="1" smtClean="0"/>
              <a:t>perinatal</a:t>
            </a:r>
            <a:r>
              <a:rPr lang="en-US" b="1" dirty="0" smtClean="0"/>
              <a:t> morbidity and mortality after the diagnosis (e.g. </a:t>
            </a:r>
            <a:r>
              <a:rPr lang="en-US" dirty="0" smtClean="0"/>
              <a:t>use of corticosteroids).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PREVENTION….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364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(1) Full blood count</a:t>
            </a:r>
          </a:p>
          <a:p>
            <a:r>
              <a:rPr lang="en-US" b="1" dirty="0" smtClean="0"/>
              <a:t> (2) Urine for routine analysis, culture and sensitivity;</a:t>
            </a:r>
          </a:p>
          <a:p>
            <a:r>
              <a:rPr lang="en-US" dirty="0" smtClean="0"/>
              <a:t>(3) </a:t>
            </a:r>
            <a:r>
              <a:rPr lang="en-US" b="1" dirty="0" err="1" smtClean="0"/>
              <a:t>Cervicovaginal</a:t>
            </a:r>
            <a:r>
              <a:rPr lang="en-US" b="1" dirty="0" smtClean="0"/>
              <a:t> swab </a:t>
            </a:r>
            <a:r>
              <a:rPr lang="en-US" dirty="0" smtClean="0"/>
              <a:t>for culture and </a:t>
            </a:r>
            <a:r>
              <a:rPr lang="en-US" dirty="0" err="1" smtClean="0"/>
              <a:t>fibronectin</a:t>
            </a:r>
            <a:endParaRPr lang="en-US" dirty="0" smtClean="0"/>
          </a:p>
          <a:p>
            <a:r>
              <a:rPr lang="en-US" dirty="0" smtClean="0"/>
              <a:t> (4) </a:t>
            </a:r>
            <a:r>
              <a:rPr lang="en-US" b="1" dirty="0" err="1" smtClean="0"/>
              <a:t>Ultrasonography</a:t>
            </a:r>
            <a:r>
              <a:rPr lang="en-US" dirty="0" smtClean="0"/>
              <a:t> for fetal well being, cervical</a:t>
            </a:r>
          </a:p>
          <a:p>
            <a:r>
              <a:rPr lang="en-US" dirty="0" smtClean="0"/>
              <a:t>length and placental localization</a:t>
            </a:r>
          </a:p>
          <a:p>
            <a:r>
              <a:rPr lang="en-US" dirty="0" smtClean="0"/>
              <a:t>(5) Serum electrolytes and glucose levels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Investigations: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668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Management of PTL is aimed to reduce </a:t>
            </a:r>
            <a:r>
              <a:rPr lang="en-US" b="1" dirty="0" err="1" smtClean="0"/>
              <a:t>perinatal</a:t>
            </a:r>
            <a:r>
              <a:rPr lang="en-US" b="1" dirty="0" smtClean="0"/>
              <a:t> morbidity and mortality. </a:t>
            </a:r>
          </a:p>
          <a:p>
            <a:r>
              <a:rPr lang="en-US" b="1" dirty="0" err="1" smtClean="0"/>
              <a:t>Th</a:t>
            </a:r>
            <a:r>
              <a:rPr lang="en-US" b="1" dirty="0" smtClean="0"/>
              <a:t> e principles of management are:</a:t>
            </a:r>
          </a:p>
          <a:p>
            <a:r>
              <a:rPr lang="en-US" dirty="0" smtClean="0"/>
              <a:t>– To transfer the mother with the fetus in </a:t>
            </a:r>
            <a:r>
              <a:rPr lang="en-US" dirty="0" err="1" smtClean="0"/>
              <a:t>utero</a:t>
            </a:r>
            <a:r>
              <a:rPr lang="en-US" dirty="0" smtClean="0"/>
              <a:t> to a hospital where special care baby unit is available.</a:t>
            </a:r>
          </a:p>
          <a:p>
            <a:r>
              <a:rPr lang="en-US" dirty="0" smtClean="0"/>
              <a:t>– To give </a:t>
            </a:r>
            <a:r>
              <a:rPr lang="en-US" dirty="0" err="1" smtClean="0"/>
              <a:t>glucocorticoid</a:t>
            </a:r>
            <a:r>
              <a:rPr lang="en-US" dirty="0" smtClean="0"/>
              <a:t> to the woman to reduce neonatal RDS (</a:t>
            </a:r>
            <a:r>
              <a:rPr lang="en-US" dirty="0" err="1" smtClean="0"/>
              <a:t>Resp</a:t>
            </a:r>
            <a:r>
              <a:rPr lang="en-US" dirty="0" smtClean="0"/>
              <a:t> Dist </a:t>
            </a:r>
            <a:r>
              <a:rPr lang="en-US" dirty="0" err="1" smtClean="0"/>
              <a:t>Synd</a:t>
            </a:r>
            <a:r>
              <a:rPr lang="en-US" dirty="0" smtClean="0"/>
              <a:t>).</a:t>
            </a:r>
          </a:p>
          <a:p>
            <a:r>
              <a:rPr lang="en-US" dirty="0" smtClean="0"/>
              <a:t>– To start antibiotic to the woman if infection is present</a:t>
            </a:r>
          </a:p>
          <a:p>
            <a:r>
              <a:rPr lang="en-US" dirty="0" smtClean="0"/>
              <a:t>– To start </a:t>
            </a:r>
            <a:r>
              <a:rPr lang="en-US" dirty="0" err="1" smtClean="0"/>
              <a:t>tocolytic</a:t>
            </a:r>
            <a:r>
              <a:rPr lang="en-US" dirty="0" smtClean="0"/>
              <a:t> medications to delay delivery at least for 48 hours.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 of PTL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7441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DC </a:t>
            </a:r>
            <a:r>
              <a:rPr lang="en-US" dirty="0" err="1"/>
              <a:t>Dutta’s</a:t>
            </a:r>
            <a:r>
              <a:rPr lang="en-US" dirty="0"/>
              <a:t> Textbook of Obstetrics including Perinatology &amp; Contraception Eighth Edition 2015 Edited by </a:t>
            </a:r>
            <a:r>
              <a:rPr lang="en-US" dirty="0" err="1"/>
              <a:t>Hiralal</a:t>
            </a:r>
            <a:r>
              <a:rPr lang="en-US" dirty="0"/>
              <a:t> </a:t>
            </a:r>
            <a:r>
              <a:rPr lang="en-US" dirty="0" err="1"/>
              <a:t>Konar</a:t>
            </a:r>
            <a:r>
              <a:rPr lang="en-US"/>
              <a:t> JAYPEE.</a:t>
            </a:r>
          </a:p>
          <a:p>
            <a:endParaRPr lang="en-IN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0711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2209800"/>
            <a:ext cx="34290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103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Preterm labor (PTL) is defined as one where the labor starts before the 37th completed week (&lt; 259 days), counting from the first day of the last menstrual period.</a:t>
            </a:r>
          </a:p>
          <a:p>
            <a:r>
              <a:rPr lang="en-US" b="1" dirty="0" smtClean="0"/>
              <a:t> The lower limit of gestation </a:t>
            </a:r>
            <a:r>
              <a:rPr lang="en-US" dirty="0" smtClean="0"/>
              <a:t>is not uniformly defined</a:t>
            </a:r>
          </a:p>
          <a:p>
            <a:r>
              <a:rPr lang="en-US" dirty="0" smtClean="0"/>
              <a:t>In developed countries it has been brought down to 20 weeks</a:t>
            </a:r>
          </a:p>
          <a:p>
            <a:r>
              <a:rPr lang="en-US" dirty="0" smtClean="0"/>
              <a:t> in developing countries it is 28 weeks.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Preterm birth is the significant cause of </a:t>
            </a:r>
            <a:r>
              <a:rPr lang="en-US" b="1" dirty="0" err="1" smtClean="0"/>
              <a:t>perinatal</a:t>
            </a:r>
            <a:r>
              <a:rPr lang="en-US" b="1" dirty="0" smtClean="0"/>
              <a:t> morbidity and </a:t>
            </a:r>
            <a:r>
              <a:rPr lang="en-US" dirty="0" smtClean="0"/>
              <a:t>mortality.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323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68880"/>
            <a:ext cx="8229600" cy="4389120"/>
          </a:xfrm>
        </p:spPr>
        <p:txBody>
          <a:bodyPr/>
          <a:lstStyle/>
          <a:p>
            <a:r>
              <a:rPr lang="en-US" sz="4000" dirty="0" smtClean="0"/>
              <a:t>In about 50%, the cause of preterm labor is not known.</a:t>
            </a:r>
          </a:p>
          <a:p>
            <a:endParaRPr lang="en-US" sz="4000" dirty="0" smtClean="0"/>
          </a:p>
          <a:p>
            <a:r>
              <a:rPr lang="en-US" sz="4000" dirty="0" smtClean="0"/>
              <a:t> Often it is </a:t>
            </a:r>
            <a:r>
              <a:rPr lang="en-US" sz="4000" b="1" dirty="0" err="1" smtClean="0"/>
              <a:t>multifactorial</a:t>
            </a:r>
            <a:r>
              <a:rPr lang="en-US" sz="4000" b="1" dirty="0" smtClean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704088"/>
            <a:ext cx="7086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ETIOLOGY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703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(A) 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History: </a:t>
            </a:r>
          </a:p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ere is an increased incidence of preterm labor in cases such as: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(1) Previous history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induced or spontaneous abortion or preterm delivery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(2) Pregnancy following assisted reproductive techniques (ART)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(3) Asymptomatic bacteriuria or recurrent urinary tract infection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(4) Smoking habits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(5) Low socioeconomic and nutritional status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(6) Maternal stress.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8691" y="304800"/>
            <a:ext cx="7467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High risk factors: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406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458200" cy="5410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(B) 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Complications in present pregnancy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May be due to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maternal, fetal or placental factors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Maternal: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(a)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Pregnancy complications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Preeclampsia,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antepartum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hemorrhage, premature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rupture of the membranes,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polyhydramnios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en-US" u="sng" dirty="0" smtClean="0">
                <a:latin typeface="Arial" pitchFamily="34" charset="0"/>
                <a:cs typeface="Arial" pitchFamily="34" charset="0"/>
              </a:rPr>
              <a:t>(b)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Uterine anomalies: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Cervical incompetence,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malformation of uterus</a:t>
            </a:r>
          </a:p>
          <a:p>
            <a:r>
              <a:rPr lang="en-US" u="sng" dirty="0" smtClean="0">
                <a:latin typeface="Arial" pitchFamily="34" charset="0"/>
                <a:cs typeface="Arial" pitchFamily="34" charset="0"/>
              </a:rPr>
              <a:t>(c)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Medical and surgical illness: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Acute fever, acute pyelonephritis,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diarrhea, acute appendicitis, toxoplasmosis and abdominal operation. </a:t>
            </a:r>
          </a:p>
          <a:p>
            <a:r>
              <a:rPr lang="en-US" b="1" u="sng" dirty="0" smtClean="0">
                <a:latin typeface="Arial" pitchFamily="34" charset="0"/>
                <a:cs typeface="Arial" pitchFamily="34" charset="0"/>
              </a:rPr>
              <a:t>Chronic diseases: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Hypertension, nephritis, diabetes,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decompensated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heart lesion, severe anemia, low body mass index (LBMI)</a:t>
            </a:r>
          </a:p>
          <a:p>
            <a:r>
              <a:rPr lang="en-US" u="sng" dirty="0" smtClean="0">
                <a:latin typeface="Arial" pitchFamily="34" charset="0"/>
                <a:cs typeface="Arial" pitchFamily="34" charset="0"/>
              </a:rPr>
              <a:t>(d)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Genital tract infection: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Bacterial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vaginosis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beta-hemolytic Streptococcus,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bacteroides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chlamydia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mycoplasma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Fetal: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Multiple pregnancy, congenital malformations and intrauterine death.</a:t>
            </a:r>
          </a:p>
          <a:p>
            <a:r>
              <a:rPr lang="en-US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Placental: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Infarction, thrombosis, placenta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previa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or abruption.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6781800" cy="856488"/>
          </a:xfrm>
        </p:spPr>
        <p:txBody>
          <a:bodyPr/>
          <a:lstStyle/>
          <a:p>
            <a:r>
              <a:rPr lang="en-US" dirty="0" smtClean="0"/>
              <a:t>High risk factors….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867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B0F0"/>
                </a:solidFill>
              </a:rPr>
              <a:t>(C) </a:t>
            </a:r>
            <a:r>
              <a:rPr lang="en-US" b="1" i="1" dirty="0" smtClean="0">
                <a:solidFill>
                  <a:srgbClr val="00B0F0"/>
                </a:solidFill>
              </a:rPr>
              <a:t>Iatrogenic: </a:t>
            </a:r>
            <a:r>
              <a:rPr lang="en-US" b="1" i="1" dirty="0" smtClean="0"/>
              <a:t>Indicated preterm delivery due to medical or obstetric complications.</a:t>
            </a:r>
          </a:p>
          <a:p>
            <a:pPr>
              <a:buNone/>
            </a:pPr>
            <a:endParaRPr lang="en-US" b="1" i="1" dirty="0" smtClean="0"/>
          </a:p>
          <a:p>
            <a:r>
              <a:rPr lang="en-US" i="1" dirty="0" smtClean="0">
                <a:solidFill>
                  <a:srgbClr val="00B0F0"/>
                </a:solidFill>
              </a:rPr>
              <a:t>(D) </a:t>
            </a:r>
            <a:r>
              <a:rPr lang="en-US" b="1" i="1" dirty="0" smtClean="0">
                <a:solidFill>
                  <a:srgbClr val="00B0F0"/>
                </a:solidFill>
              </a:rPr>
              <a:t>Idiopathic: </a:t>
            </a:r>
            <a:r>
              <a:rPr lang="en-US" b="1" i="1" dirty="0" smtClean="0"/>
              <a:t>(Majority)—Premature effacement of the cervix with irritable uterus and early </a:t>
            </a:r>
            <a:r>
              <a:rPr lang="en-US" dirty="0" smtClean="0"/>
              <a:t>engagement of the head are often associated.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risk factors….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699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DIAGNOSIS: </a:t>
            </a:r>
          </a:p>
          <a:p>
            <a:r>
              <a:rPr lang="en-US" dirty="0" smtClean="0"/>
              <a:t>(1) </a:t>
            </a:r>
            <a:r>
              <a:rPr lang="en-US" b="1" dirty="0" smtClean="0"/>
              <a:t>Regular uterine contractions with or without pain (at least one in every 10 minutes)</a:t>
            </a:r>
          </a:p>
          <a:p>
            <a:r>
              <a:rPr lang="en-US" dirty="0" smtClean="0"/>
              <a:t>(2) </a:t>
            </a:r>
            <a:r>
              <a:rPr lang="en-US" b="1" dirty="0" smtClean="0"/>
              <a:t>Dilatation (&gt; 2 cm) and effacement (80%) of the cervix</a:t>
            </a:r>
          </a:p>
          <a:p>
            <a:r>
              <a:rPr lang="en-US" b="1" dirty="0" smtClean="0"/>
              <a:t>(3) Length of the cervix (measured by TVS) </a:t>
            </a:r>
            <a:r>
              <a:rPr lang="en-US" dirty="0" smtClean="0"/>
              <a:t>&lt; 2.5 cm and funneling of the internal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</a:p>
          <a:p>
            <a:r>
              <a:rPr lang="en-US" dirty="0" smtClean="0"/>
              <a:t>(4) Pelvic pressure, backache and/or  vaginal discharge or bleeding. </a:t>
            </a:r>
          </a:p>
          <a:p>
            <a:r>
              <a:rPr lang="en-US" dirty="0" smtClean="0"/>
              <a:t>Preterm labor is very unlikely when cervical length is &gt; 30 mm, irrespective of uterine contractions.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Etiopathogenesis</a:t>
            </a:r>
            <a:r>
              <a:rPr lang="en-US" b="1" dirty="0" smtClean="0"/>
              <a:t> of preterm labor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419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90600"/>
            <a:ext cx="91440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22330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management includes: 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(1) To prevent preterm onset of labor, if possible</a:t>
            </a:r>
          </a:p>
          <a:p>
            <a:r>
              <a:rPr lang="en-US" b="1" dirty="0" smtClean="0"/>
              <a:t>(2) To arrest preterm labor, </a:t>
            </a:r>
            <a:r>
              <a:rPr lang="en-US" dirty="0" smtClean="0"/>
              <a:t>if not contraindicated</a:t>
            </a:r>
          </a:p>
          <a:p>
            <a:r>
              <a:rPr lang="en-US" dirty="0" smtClean="0"/>
              <a:t> (3) Appropriate management of labor</a:t>
            </a:r>
          </a:p>
          <a:p>
            <a:r>
              <a:rPr lang="en-US" dirty="0" smtClean="0"/>
              <a:t>(4) Effective neonatal care.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90600"/>
            <a:ext cx="8686800" cy="70408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MANAGEMENT OF PRETERM LABOR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642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</TotalTime>
  <Words>911</Words>
  <Application>Microsoft Office PowerPoint</Application>
  <PresentationFormat>On-screen Show (4:3)</PresentationFormat>
  <Paragraphs>95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PRETERM LABOUR</vt:lpstr>
      <vt:lpstr>DEFINITION:</vt:lpstr>
      <vt:lpstr>ETIOLOGY</vt:lpstr>
      <vt:lpstr>High risk factors:</vt:lpstr>
      <vt:lpstr>High risk factors….</vt:lpstr>
      <vt:lpstr>High risk factors….</vt:lpstr>
      <vt:lpstr>Etiopathogenesis of preterm labor</vt:lpstr>
      <vt:lpstr>PowerPoint Presentation</vt:lpstr>
      <vt:lpstr>MANAGEMENT OF PRETERM LABOR</vt:lpstr>
      <vt:lpstr>Predictors of preterm labor:</vt:lpstr>
      <vt:lpstr>PowerPoint Presentation</vt:lpstr>
      <vt:lpstr>PREVENTION OF PRETERM LABOR</vt:lpstr>
      <vt:lpstr>PREVENTION….</vt:lpstr>
      <vt:lpstr>Investigations:</vt:lpstr>
      <vt:lpstr>Management of PTL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PRETERM LABOUR</dc:title>
  <dc:creator>AS</dc:creator>
  <cp:lastModifiedBy>AS</cp:lastModifiedBy>
  <cp:revision>3</cp:revision>
  <dcterms:created xsi:type="dcterms:W3CDTF">2006-08-16T00:00:00Z</dcterms:created>
  <dcterms:modified xsi:type="dcterms:W3CDTF">2021-11-14T14:24:46Z</dcterms:modified>
</cp:coreProperties>
</file>